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2" r:id="rId3"/>
    <p:sldId id="282" r:id="rId4"/>
    <p:sldId id="260" r:id="rId5"/>
    <p:sldId id="287" r:id="rId6"/>
    <p:sldId id="288" r:id="rId7"/>
    <p:sldId id="289" r:id="rId8"/>
    <p:sldId id="290" r:id="rId9"/>
    <p:sldId id="291" r:id="rId10"/>
    <p:sldId id="292" r:id="rId11"/>
    <p:sldId id="274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99FF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840D6-937B-49BA-8B86-40BB90041F9C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50FC0-886E-4BE5-87D9-4240ED226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50FC0-886E-4BE5-87D9-4240ED226F5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Mr.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295400" y="228600"/>
            <a:ext cx="693420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ITC  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 W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                                                         PEST  BFG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1886"/>
            <a:ext cx="8915400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3200" b="1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066800"/>
          <a:ext cx="7086600" cy="5629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/>
                <a:gridCol w="3124200"/>
                <a:gridCol w="2971800"/>
              </a:tblGrid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Times New Roman"/>
                          <a:ea typeface="Calibri"/>
                          <a:cs typeface="Times New Roman"/>
                        </a:rPr>
                        <a:t>Internal factors</a:t>
                      </a:r>
                      <a:endParaRPr lang="en-US" sz="24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Times New Roman"/>
                          <a:ea typeface="Calibri"/>
                          <a:cs typeface="Times New Roman"/>
                        </a:rPr>
                        <a:t>External factors </a:t>
                      </a:r>
                      <a:endParaRPr lang="en-US" sz="24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nventory level and control 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rice trends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echnology &amp; Communication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conomic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ompany objectives, plans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ocial Condition 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ethods of production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ax structure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arket Demand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usiness cycle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aterial policy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oreign exchange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orking capital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overnment policy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arehousing facility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1485" y="1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" y="457201"/>
            <a:ext cx="838200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Q.5 &amp; 6 :-</a:t>
            </a:r>
            <a:r>
              <a:rPr lang="en-US" b="1" dirty="0" smtClean="0"/>
              <a:t> 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Meaning of   </a:t>
            </a:r>
            <a:r>
              <a:rPr lang="en-US" sz="2800" b="1" dirty="0" smtClean="0"/>
              <a:t>Material requirement planning and Need ?( MRP)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b="1" dirty="0" smtClean="0">
                <a:solidFill>
                  <a:schemeClr val="bg1"/>
                </a:solidFill>
              </a:rPr>
              <a:t>It means the scientific way to analysis the requirement of materials for the production activities.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Definition:-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"MRP is a type of planning focused on the management process in manufacturing industries ."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Need of MRP:-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To handle project effectively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To smooth flow of material for production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to maintain material level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To plan and schedule production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To provide proper guidelines about material to all workforce</a:t>
            </a:r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295400" y="228600"/>
            <a:ext cx="693420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ITC  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 W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                                                         PEST  BFG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1886"/>
            <a:ext cx="8915400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3200" b="1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066800"/>
          <a:ext cx="7086600" cy="5629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/>
                <a:gridCol w="3124200"/>
                <a:gridCol w="2971800"/>
              </a:tblGrid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Times New Roman"/>
                          <a:ea typeface="Calibri"/>
                          <a:cs typeface="Times New Roman"/>
                        </a:rPr>
                        <a:t>Internal factors</a:t>
                      </a:r>
                      <a:endParaRPr lang="en-US" sz="24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Times New Roman"/>
                          <a:ea typeface="Calibri"/>
                          <a:cs typeface="Times New Roman"/>
                        </a:rPr>
                        <a:t>External factors </a:t>
                      </a:r>
                      <a:endParaRPr lang="en-US" sz="24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nventory level and control 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rice trends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echnology &amp; Communication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conomic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ompany objectives, plans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ocial Condition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ethods of production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ax structure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arket Demand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usiness cycle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aterial policy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oreign exchange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orking capital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en-US" sz="2000" b="0" kern="0" dirty="0">
                          <a:latin typeface="Times New Roman"/>
                          <a:ea typeface="Calibri"/>
                          <a:cs typeface="Times New Roman"/>
                        </a:rPr>
                        <a:t>overnment policy </a:t>
                      </a:r>
                      <a:endParaRPr lang="en-US" sz="2000" b="1" kern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5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kern="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n-US" sz="2000" b="0" kern="0">
                          <a:latin typeface="Times New Roman"/>
                          <a:ea typeface="Calibri"/>
                          <a:cs typeface="Times New Roman"/>
                        </a:rPr>
                        <a:t>arehousing facility</a:t>
                      </a:r>
                      <a:endParaRPr lang="en-US" sz="2000" b="1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endParaRPr lang="en-US" sz="2000" b="1" kern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8229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Internal factors:- 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Inventory level and control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Technology &amp; Communication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Company objectives, plans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Methods of production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Market Demand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Material policy 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Working capital</a:t>
            </a:r>
          </a:p>
          <a:p>
            <a:pPr marL="857250" lvl="2" indent="-8572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Warehousing facility</a:t>
            </a:r>
          </a:p>
          <a:p>
            <a:pPr marL="0" lvl="2"/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19200" y="2286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2. External Factor  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trends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Economic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Social Condition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Tax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Business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Foreign exchange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Government policy 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572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2" indent="-8572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1. </a:t>
            </a:r>
            <a:r>
              <a:rPr lang="en-US" sz="2800" b="1" dirty="0" smtClean="0">
                <a:solidFill>
                  <a:srgbClr val="FFFF00"/>
                </a:solidFill>
              </a:rPr>
              <a:t>Inventory level and control:- </a:t>
            </a:r>
            <a:r>
              <a:rPr lang="en-US" sz="2800" b="1" dirty="0" smtClean="0">
                <a:solidFill>
                  <a:schemeClr val="bg1"/>
                </a:solidFill>
              </a:rPr>
              <a:t>Optimum level .. No over stock and under stock  as well as control of wastage  of raw material </a:t>
            </a:r>
          </a:p>
          <a:p>
            <a:pPr marL="857250" lvl="2" indent="-857250"/>
            <a:r>
              <a:rPr lang="en-US" sz="2800" b="1" dirty="0" smtClean="0">
                <a:solidFill>
                  <a:srgbClr val="FFFF00"/>
                </a:solidFill>
              </a:rPr>
              <a:t>        2. Technology &amp; Communication:-  </a:t>
            </a:r>
            <a:r>
              <a:rPr lang="en-US" sz="2800" b="1" dirty="0" smtClean="0">
                <a:solidFill>
                  <a:schemeClr val="bg1"/>
                </a:solidFill>
              </a:rPr>
              <a:t>New and advanced technology should adopt for the production purposes as well as new communication and internet speed like 4G and 5G with data  </a:t>
            </a:r>
          </a:p>
          <a:p>
            <a:pPr marL="857250" lvl="2" indent="-857250"/>
            <a:r>
              <a:rPr lang="en-US" sz="2800" b="1" dirty="0" smtClean="0">
                <a:solidFill>
                  <a:srgbClr val="FFFF00"/>
                </a:solidFill>
              </a:rPr>
              <a:t>        3.Company objectives, plans</a:t>
            </a:r>
            <a:r>
              <a:rPr lang="en-US" sz="2800" b="1" dirty="0" smtClean="0">
                <a:solidFill>
                  <a:schemeClr val="bg1"/>
                </a:solidFill>
              </a:rPr>
              <a:t>:- Work should organized and focus to achieve company objectives like profit ,market expansion.</a:t>
            </a:r>
          </a:p>
          <a:p>
            <a:pPr marL="857250" lvl="2" indent="-857250"/>
            <a:r>
              <a:rPr lang="en-US" sz="2800" b="1" dirty="0" smtClean="0">
                <a:solidFill>
                  <a:srgbClr val="FFFF00"/>
                </a:solidFill>
              </a:rPr>
              <a:t>         4. Method of Production:- </a:t>
            </a:r>
            <a:r>
              <a:rPr lang="en-US" sz="2800" b="1" dirty="0" smtClean="0">
                <a:solidFill>
                  <a:schemeClr val="bg1"/>
                </a:solidFill>
              </a:rPr>
              <a:t>Continuous  production and periodic production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0"/>
            <a:ext cx="6858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 </a:t>
            </a:r>
            <a:r>
              <a:rPr lang="en-US" sz="2800" b="1" dirty="0" smtClean="0">
                <a:solidFill>
                  <a:srgbClr val="FFFF00"/>
                </a:solidFill>
              </a:rPr>
              <a:t>Market Demand:- </a:t>
            </a:r>
            <a:r>
              <a:rPr lang="en-US" sz="2800" b="1" dirty="0" smtClean="0">
                <a:solidFill>
                  <a:schemeClr val="bg1"/>
                </a:solidFill>
              </a:rPr>
              <a:t>To cope production as per the demand create in the market. </a:t>
            </a:r>
          </a:p>
          <a:p>
            <a:pPr marL="0" lvl="2"/>
            <a:r>
              <a:rPr lang="en-US" sz="2800" b="1" dirty="0" smtClean="0">
                <a:solidFill>
                  <a:schemeClr val="bg1"/>
                </a:solidFill>
              </a:rPr>
              <a:t>Focus to satisfy customers needs and wants.</a:t>
            </a:r>
          </a:p>
          <a:p>
            <a:pPr marL="0" lvl="2"/>
            <a:r>
              <a:rPr lang="en-US" sz="2800" b="1" dirty="0" smtClean="0">
                <a:solidFill>
                  <a:schemeClr val="bg1"/>
                </a:solidFill>
              </a:rPr>
              <a:t>6</a:t>
            </a:r>
            <a:r>
              <a:rPr lang="en-US" sz="2800" b="1" dirty="0" smtClean="0">
                <a:solidFill>
                  <a:srgbClr val="FFFF00"/>
                </a:solidFill>
              </a:rPr>
              <a:t>. Material policy :- </a:t>
            </a:r>
            <a:r>
              <a:rPr lang="en-US" sz="2800" b="1" dirty="0" smtClean="0">
                <a:solidFill>
                  <a:schemeClr val="bg1"/>
                </a:solidFill>
              </a:rPr>
              <a:t>It should follow materials policy to buy right material at right time and right source with right mode of Transport.</a:t>
            </a:r>
          </a:p>
          <a:p>
            <a:pPr marL="0" lvl="2"/>
            <a:r>
              <a:rPr lang="en-US" sz="2800" b="1" dirty="0" smtClean="0">
                <a:solidFill>
                  <a:schemeClr val="bg1"/>
                </a:solidFill>
              </a:rPr>
              <a:t>7</a:t>
            </a:r>
            <a:r>
              <a:rPr lang="en-US" sz="2800" b="1" dirty="0" smtClean="0">
                <a:solidFill>
                  <a:srgbClr val="FFFF00"/>
                </a:solidFill>
              </a:rPr>
              <a:t>. Working capital:- </a:t>
            </a:r>
            <a:r>
              <a:rPr lang="en-US" sz="2800" b="1" dirty="0" smtClean="0">
                <a:solidFill>
                  <a:schemeClr val="bg1"/>
                </a:solidFill>
              </a:rPr>
              <a:t>It should also focus on WIP and it would be converted as per market demand </a:t>
            </a:r>
          </a:p>
          <a:p>
            <a:pPr marL="857250" lvl="2" indent="-857250"/>
            <a:r>
              <a:rPr lang="en-US" sz="2800" b="1" dirty="0" smtClean="0">
                <a:solidFill>
                  <a:schemeClr val="bg1"/>
                </a:solidFill>
              </a:rPr>
              <a:t>               </a:t>
            </a:r>
            <a:r>
              <a:rPr lang="en-US" sz="2800" b="1" dirty="0" smtClean="0">
                <a:solidFill>
                  <a:srgbClr val="FFFF00"/>
                </a:solidFill>
              </a:rPr>
              <a:t>8.Warehousing facility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creates Time utility and store / Preserve material till demand create in market                     </a:t>
            </a:r>
          </a:p>
          <a:p>
            <a:pPr marL="0" lvl="2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685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External Factor  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Price trends:-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Skimming( High) Penetration,( Low) Competitors party method (as per competitors product prices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Economic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Recession, Progression as per economic cycle.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Social Condition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Social behaviour and income level op people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Tax structure:-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Direct and Indirect tax, GST etc, Progressive tax system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371600" y="762000"/>
            <a:ext cx="6858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  Business cycle:-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 per business cycle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Expansion, Contraction, Peak, Trough, recession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boom, etc,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6:-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Foreign exchange:-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fluctuate rate of foreign exchange like Purchasing Raw material from USA---Dollars </a:t>
            </a:r>
          </a:p>
          <a:p>
            <a:pPr marL="514350" indent="-514350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Government policy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MRP is also changing as per the government policy for example now a days importing banned from China so that Pharmaceutical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Companies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and mobile company faces lots of problems </a:t>
            </a:r>
          </a:p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579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109</cp:revision>
  <dcterms:created xsi:type="dcterms:W3CDTF">2020-06-02T07:05:21Z</dcterms:created>
  <dcterms:modified xsi:type="dcterms:W3CDTF">2020-08-18T04:16:42Z</dcterms:modified>
</cp:coreProperties>
</file>