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9" r:id="rId2"/>
    <p:sldId id="262" r:id="rId3"/>
    <p:sldId id="282" r:id="rId4"/>
    <p:sldId id="260" r:id="rId5"/>
    <p:sldId id="287" r:id="rId6"/>
    <p:sldId id="288" r:id="rId7"/>
    <p:sldId id="289" r:id="rId8"/>
    <p:sldId id="290" r:id="rId9"/>
    <p:sldId id="291" r:id="rId10"/>
    <p:sldId id="292" r:id="rId11"/>
    <p:sldId id="274" r:id="rId12"/>
    <p:sldId id="28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  <p:clrMru>
    <a:srgbClr val="FF99FF"/>
    <a:srgbClr val="66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9" d="100"/>
          <a:sy n="59" d="100"/>
        </p:scale>
        <p:origin x="-168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840D6-937B-49BA-8B86-40BB90041F9C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250FC0-886E-4BE5-87D9-4240ED226F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50FC0-886E-4BE5-87D9-4240ED226F5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8/18/2020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5C853-76C2-4079-98C4-5CD08860D44D}" type="datetimeFigureOut">
              <a:rPr lang="en-US" smtClean="0"/>
              <a:pPr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Xqvykv5vfEi1zpyF7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1" name="TextBox 10"/>
          <p:cNvSpPr txBox="1"/>
          <p:nvPr/>
        </p:nvSpPr>
        <p:spPr>
          <a:xfrm>
            <a:off x="685800" y="1143000"/>
            <a:ext cx="8077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Welcome to all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for the PSK Online lecture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24400" y="4953000"/>
            <a:ext cx="441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By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Mr. Dhiraj Ovhal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HOD of Commerce  </a:t>
            </a:r>
            <a:endParaRPr lang="en-US" sz="3200" dirty="0">
              <a:solidFill>
                <a:schemeClr val="bg1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TextBox 5"/>
          <p:cNvSpPr txBox="1"/>
          <p:nvPr/>
        </p:nvSpPr>
        <p:spPr>
          <a:xfrm>
            <a:off x="1295400" y="228600"/>
            <a:ext cx="6934200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 ITC  M</a:t>
            </a:r>
            <a:r>
              <a:rPr lang="en-US" sz="2400" b="1" baseline="30000" dirty="0" smtClean="0"/>
              <a:t>3</a:t>
            </a:r>
            <a:r>
              <a:rPr lang="en-US" sz="2400" b="1" dirty="0" smtClean="0"/>
              <a:t> W</a:t>
            </a:r>
            <a:r>
              <a:rPr lang="en-US" sz="2400" b="1" baseline="30000" dirty="0" smtClean="0"/>
              <a:t>2</a:t>
            </a:r>
            <a:r>
              <a:rPr lang="en-US" sz="2400" b="1" dirty="0" smtClean="0"/>
              <a:t>                                                          PEST  BFG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1751886"/>
            <a:ext cx="8915400" cy="8617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endParaRPr lang="en-US" sz="3200" b="1" dirty="0" smtClean="0"/>
          </a:p>
          <a:p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838200" y="1066800"/>
          <a:ext cx="7086600" cy="56292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90600"/>
                <a:gridCol w="3124200"/>
                <a:gridCol w="2971800"/>
              </a:tblGrid>
              <a:tr h="625475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1055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2000" b="1" kern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1055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0" dirty="0">
                          <a:latin typeface="Times New Roman"/>
                          <a:ea typeface="Calibri"/>
                          <a:cs typeface="Times New Roman"/>
                        </a:rPr>
                        <a:t>Internal factors</a:t>
                      </a:r>
                      <a:endParaRPr lang="en-US" sz="2400" b="1" kern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1055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0" dirty="0">
                          <a:latin typeface="Times New Roman"/>
                          <a:ea typeface="Calibri"/>
                          <a:cs typeface="Times New Roman"/>
                        </a:rPr>
                        <a:t>External factors </a:t>
                      </a:r>
                      <a:endParaRPr lang="en-US" sz="2400" b="1" kern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1055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kern="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2000" b="1" kern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105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en-US" sz="2000" b="0" kern="0">
                          <a:latin typeface="Times New Roman"/>
                          <a:ea typeface="Calibri"/>
                          <a:cs typeface="Times New Roman"/>
                        </a:rPr>
                        <a:t>nventory level and control </a:t>
                      </a:r>
                      <a:endParaRPr lang="en-US" sz="2000" b="1" ker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105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latin typeface="Times New Roman"/>
                          <a:ea typeface="Calibri"/>
                          <a:cs typeface="Times New Roman"/>
                        </a:rPr>
                        <a:t>P</a:t>
                      </a:r>
                      <a:r>
                        <a:rPr lang="en-US" sz="2000" b="0" kern="0" dirty="0">
                          <a:latin typeface="Times New Roman"/>
                          <a:ea typeface="Calibri"/>
                          <a:cs typeface="Times New Roman"/>
                        </a:rPr>
                        <a:t>rice trends</a:t>
                      </a:r>
                      <a:endParaRPr lang="en-US" sz="2000" b="1" kern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1055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kern="0" dirty="0" smtClean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2000" b="1" kern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105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en-US" sz="2000" b="0" kern="0" dirty="0">
                          <a:latin typeface="Times New Roman"/>
                          <a:ea typeface="Calibri"/>
                          <a:cs typeface="Times New Roman"/>
                        </a:rPr>
                        <a:t>echnology &amp; Communication</a:t>
                      </a:r>
                      <a:endParaRPr lang="en-US" sz="2000" b="1" kern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105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en-US" sz="2000" b="0" kern="0" dirty="0">
                          <a:latin typeface="Times New Roman"/>
                          <a:ea typeface="Calibri"/>
                          <a:cs typeface="Times New Roman"/>
                        </a:rPr>
                        <a:t>conomic </a:t>
                      </a:r>
                      <a:endParaRPr lang="en-US" sz="2000" b="1" kern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1055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kern="0" dirty="0" smtClean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2000" b="1" kern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105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latin typeface="Times New Roman"/>
                          <a:ea typeface="Calibri"/>
                          <a:cs typeface="Times New Roman"/>
                        </a:rPr>
                        <a:t>C</a:t>
                      </a:r>
                      <a:r>
                        <a:rPr lang="en-US" sz="2000" b="0" kern="0" dirty="0">
                          <a:latin typeface="Times New Roman"/>
                          <a:ea typeface="Calibri"/>
                          <a:cs typeface="Times New Roman"/>
                        </a:rPr>
                        <a:t>ompany objectives, plans</a:t>
                      </a:r>
                      <a:endParaRPr lang="en-US" sz="2000" b="1" kern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105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en-US" sz="2000" b="0" kern="0">
                          <a:latin typeface="Times New Roman"/>
                          <a:ea typeface="Calibri"/>
                          <a:cs typeface="Times New Roman"/>
                        </a:rPr>
                        <a:t>ocial Condition </a:t>
                      </a:r>
                      <a:endParaRPr lang="en-US" sz="2000" b="1" ker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1055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kern="0" dirty="0" smtClean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2000" b="1" kern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105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en-US" sz="2000" b="0" kern="0" dirty="0">
                          <a:latin typeface="Times New Roman"/>
                          <a:ea typeface="Calibri"/>
                          <a:cs typeface="Times New Roman"/>
                        </a:rPr>
                        <a:t>ethods of production</a:t>
                      </a:r>
                      <a:endParaRPr lang="en-US" sz="2000" b="1" kern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105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0"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en-US" sz="2000" b="0" kern="0">
                          <a:latin typeface="Times New Roman"/>
                          <a:ea typeface="Calibri"/>
                          <a:cs typeface="Times New Roman"/>
                        </a:rPr>
                        <a:t>ax structure</a:t>
                      </a:r>
                      <a:endParaRPr lang="en-US" sz="2000" b="1" ker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1055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kern="0" dirty="0" smtClean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2000" b="1" kern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105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en-US" sz="2000" b="0" kern="0" dirty="0">
                          <a:latin typeface="Times New Roman"/>
                          <a:ea typeface="Calibri"/>
                          <a:cs typeface="Times New Roman"/>
                        </a:rPr>
                        <a:t>arket Demand</a:t>
                      </a:r>
                      <a:endParaRPr lang="en-US" sz="2000" b="1" kern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105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0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r>
                        <a:rPr lang="en-US" sz="2000" b="0" kern="0">
                          <a:latin typeface="Times New Roman"/>
                          <a:ea typeface="Calibri"/>
                          <a:cs typeface="Times New Roman"/>
                        </a:rPr>
                        <a:t>usiness cycle</a:t>
                      </a:r>
                      <a:endParaRPr lang="en-US" sz="2000" b="1" ker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1055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kern="0" dirty="0" smtClean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n-US" sz="2000" b="1" kern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105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en-US" sz="2000" b="0" kern="0" dirty="0">
                          <a:latin typeface="Times New Roman"/>
                          <a:ea typeface="Calibri"/>
                          <a:cs typeface="Times New Roman"/>
                        </a:rPr>
                        <a:t>aterial policy </a:t>
                      </a:r>
                      <a:endParaRPr lang="en-US" sz="2000" b="1" kern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105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r>
                        <a:rPr lang="en-US" sz="2000" b="0" kern="0" dirty="0">
                          <a:latin typeface="Times New Roman"/>
                          <a:ea typeface="Calibri"/>
                          <a:cs typeface="Times New Roman"/>
                        </a:rPr>
                        <a:t>oreign exchange</a:t>
                      </a:r>
                      <a:endParaRPr lang="en-US" sz="2000" b="1" kern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1055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kern="0" dirty="0" smtClean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US" sz="2000" b="1" kern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105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0">
                          <a:latin typeface="Times New Roman"/>
                          <a:ea typeface="Calibri"/>
                          <a:cs typeface="Times New Roman"/>
                        </a:rPr>
                        <a:t>W</a:t>
                      </a:r>
                      <a:r>
                        <a:rPr lang="en-US" sz="2000" b="0" kern="0">
                          <a:latin typeface="Times New Roman"/>
                          <a:ea typeface="Calibri"/>
                          <a:cs typeface="Times New Roman"/>
                        </a:rPr>
                        <a:t>orking capital</a:t>
                      </a:r>
                      <a:endParaRPr lang="en-US" sz="2000" b="1" ker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105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latin typeface="Times New Roman"/>
                          <a:ea typeface="Calibri"/>
                          <a:cs typeface="Times New Roman"/>
                        </a:rPr>
                        <a:t>G</a:t>
                      </a:r>
                      <a:r>
                        <a:rPr lang="en-US" sz="2000" b="0" kern="0" dirty="0">
                          <a:latin typeface="Times New Roman"/>
                          <a:ea typeface="Calibri"/>
                          <a:cs typeface="Times New Roman"/>
                        </a:rPr>
                        <a:t>overnment policy </a:t>
                      </a:r>
                      <a:endParaRPr lang="en-US" sz="2000" b="1" kern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1055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kern="0" dirty="0" smtClean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en-US" sz="2000" b="1" kern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105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0">
                          <a:latin typeface="Times New Roman"/>
                          <a:ea typeface="Calibri"/>
                          <a:cs typeface="Times New Roman"/>
                        </a:rPr>
                        <a:t>W</a:t>
                      </a:r>
                      <a:r>
                        <a:rPr lang="en-US" sz="2000" b="0" kern="0">
                          <a:latin typeface="Times New Roman"/>
                          <a:ea typeface="Calibri"/>
                          <a:cs typeface="Times New Roman"/>
                        </a:rPr>
                        <a:t>arehousing facility</a:t>
                      </a:r>
                      <a:endParaRPr lang="en-US" sz="2000" b="1" ker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1055"/>
                        </a:spcBef>
                        <a:spcAft>
                          <a:spcPts val="0"/>
                        </a:spcAft>
                      </a:pPr>
                      <a:endParaRPr lang="en-US" sz="2000" b="1" kern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-1485" y="1"/>
            <a:ext cx="9145485" cy="6857999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TextBox 3"/>
          <p:cNvSpPr txBox="1"/>
          <p:nvPr/>
        </p:nvSpPr>
        <p:spPr>
          <a:xfrm>
            <a:off x="1524000" y="1752600"/>
            <a:ext cx="5943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Thank You </a:t>
            </a:r>
            <a:endParaRPr lang="en-US" sz="8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2987 0.22197 C -0.73039 0.21573 -0.73195 0.20948 -0.7316 0.20324 C -0.73039 0.1859 -0.70956 0.18636 -0.70001 0.18451 C -0.68351 0.18613 -0.67136 0.18706 -0.65608 0.19376 C -0.64237 0.20879 -0.62779 0.22567 -0.61581 0.24301 C -0.59949 0.26659 -0.58855 0.29318 -0.57188 0.31538 C -0.56355 0.33758 -0.5547 0.35029 -0.54567 0.37133 C -0.54341 0.37642 -0.54254 0.38266 -0.54029 0.38775 C -0.5297 0.41226 -0.51511 0.43422 -0.50348 0.45781 C -0.49567 0.47353 -0.48456 0.49365 -0.47015 0.49989 C -0.4606 0.50405 -0.44862 0.50428 -0.43855 0.50706 C -0.42466 0.4955 -0.42292 0.48278 -0.41754 0.46266 C -0.40695 0.42359 -0.39879 0.38359 -0.38595 0.34567 C -0.38542 0.32787 -0.38681 0.3096 -0.38421 0.29203 C -0.37883 0.25434 -0.3665 0.23561 -0.35261 0.20555 C -0.34636 0.19214 -0.3422 0.1785 -0.32987 0.17295 C -0.3139 0.17804 -0.3165 0.19792 -0.31233 0.21735 C -0.30643 0.2444 -0.2948 0.27353 -0.28595 0.29896 C -0.27518 0.32972 -0.26372 0.35977 -0.25261 0.39006 C -0.22935 0.45318 -0.20365 0.52833 -0.15435 0.5607 C -0.14619 0.55769 -0.13785 0.55561 -0.12987 0.55145 C -0.12171 0.54729 -0.11563 0.53411 -0.10869 0.5281 C -0.09931 0.51977 -0.08872 0.51446 -0.079 0.50706 C -0.07188 0.49388 -0.06633 0.47908 -0.05782 0.46729 C -0.04619 0.4511 -0.0382 0.44278 -0.02796 0.42289 C -0.0257 0.41318 -0.02258 0.40763 -0.02101 0.39723 C -0.02119 0.39422 -0.02657 0.33827 -0.02275 0.32463 C -0.01997 0.31515 -0.0139 0.30798 -0.01042 0.29896 C -0.00921 0.29203 -0.00869 0.28463 -0.00695 0.27792 C -0.00417 0.26729 0.00954 0.24694 0.01579 0.23815 C 0.01527 0.23353 0.01631 0.22798 0.01405 0.22428 C 0.01128 0.21966 0.00277 0.21758 -0.00174 0.2148 C -0.00765 0.2111 -0.01338 0.20717 -0.01928 0.20324 C -0.03265 0.20555 -0.04654 0.20532 -0.05956 0.21018 C -0.06615 0.21249 -0.07067 0.22128 -0.07709 0.22428 C -0.10209 0.23631 -0.08976 0.23168 -0.11407 0.23815 C -0.13473 0.25688 -0.14306 0.2592 -0.16841 0.26174 C -0.18126 0.26567 -0.19376 0.27214 -0.20695 0.2733 C -0.2264 0.27492 -0.26372 0.2659 -0.28421 0.26174 C -0.3066 0.24972 -0.33056 0.24209 -0.35088 0.22428 C -0.3691 0.20833 -0.38299 0.18382 -0.39827 0.16347 C -0.40435 0.15538 -0.40938 0.14544 -0.41581 0.13758 C -0.41997 0.13295 -0.42588 0.1311 -0.42987 0.12602 C -0.43595 0.11839 -0.44046 0.10914 -0.44567 0.10035 C -0.44931 0.09434 -0.45608 0.08162 -0.45608 0.08162 C -0.4573 0.07631 -0.45834 0.07076 -0.45956 0.06544 C -0.46181 0.05596 -0.46667 0.03723 -0.46667 0.03723 C -0.46876 0.01781 -0.47136 -0.00601 -0.45956 -0.02104 C -0.44792 -0.05225 -0.45608 -0.04416 -0.44202 -0.05387 C -0.43456 -0.07121 -0.43282 -0.08 -0.41754 -0.08416 C -0.38942 -0.10127 -0.38178 -0.09826 -0.3474 -0.10057 C -0.31754 -0.09919 -0.30088 -0.10034 -0.27362 -0.09341 C -0.25591 -0.08878 -0.2389 -0.08115 -0.22101 -0.07722 C -0.21407 -0.07329 -0.2066 -0.07052 -0.20001 -0.06543 C -0.17709 -0.04763 -0.20226 -0.05757 -0.18421 -0.05156 C -0.17292 -0.04393 -0.17345 -0.03722 -0.16841 -0.02104 C -0.1731 0.01688 -0.17466 0.01758 -0.19289 0.05133 C -0.19532 0.05596 -0.20035 0.05665 -0.20348 0.06058 C -0.20921 0.06775 -0.2132 0.07746 -0.21928 0.08417 C -0.23508 0.10128 -0.25886 0.09781 -0.279 0.10266 C -0.32206 0.12602 -0.37188 0.12394 -0.41754 0.12602 C -0.44914 0.12532 -0.48074 0.12509 -0.51233 0.1237 C -0.51876 0.12347 -0.52553 0.12394 -0.5316 0.12139 C -0.54428 0.11607 -0.55574 0.0985 -0.56494 0.08648 C -0.57067 0.07099 -0.57345 0.05573 -0.579 0.03977 C -0.57831 0.02659 -0.57935 0.01295 -0.57709 -2.13873E-6 C -0.5764 -0.00439 -0.57188 -0.00578 -0.57015 -0.00948 C -0.5665 -0.01757 -0.56476 -0.02682 -0.56129 -0.03514 C -0.55365 -0.05364 -0.53994 -0.07306 -0.52796 -0.08647 C -0.51181 -0.1045 -0.49202 -0.11237 -0.47535 -0.12855 C -0.4724 -0.13549 -0.47154 -0.14497 -0.46667 -0.14959 C -0.46025 -0.15583 -0.45122 -0.15491 -0.44376 -0.15884 C -0.4316 -0.16508 -0.42345 -0.17502 -0.41042 -0.17988 C -0.39636 -0.17757 -0.38108 -0.18127 -0.36841 -0.17294 C -0.34046 -0.15445 -0.35713 -0.16393 -0.31754 -0.14728 C -0.30938 -0.13872 -0.30209 -0.12809 -0.29289 -0.12161 C -0.26702 -0.10335 -0.23525 -0.09988 -0.21042 -0.07722 C -0.16963 -0.04 -0.14167 0.01064 -0.10695 0.05596 C -0.10226 0.07654 -0.09584 0.09619 -0.09115 0.11677 C -0.08334 0.15052 -0.08647 0.15237 -0.07362 0.17758 C -0.06963 0.1933 -0.06598 0.20787 -0.05956 0.22197 C -0.05765 0.23168 -0.05904 0.23769 -0.0474 0.22891 C -0.04584 0.22775 -0.04619 0.22428 -0.04567 0.22197 C -0.03976 0.19122 -0.04549 0.21018 -0.03508 0.1822 C -0.0297 0.1311 -0.03838 0.18844 -0.02796 0.15862 C -0.01424 0.11954 -0.03282 0.14914 -0.01233 0.12139 C -0.00817 0.10544 -0.00556 0.08972 -5.55556E-6 0.07469 C 0.00364 0.05018 -5.55556E-6 0.02498 -5.55556E-6 -2.13873E-6 " pathEditMode="relative" ptsTypes="ffffffffffffffffffffffffffffffffffffffffff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0"/>
            <a:ext cx="9145485" cy="6857999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TextBox 3"/>
          <p:cNvSpPr txBox="1"/>
          <p:nvPr/>
        </p:nvSpPr>
        <p:spPr>
          <a:xfrm>
            <a:off x="685800" y="762000"/>
            <a:ext cx="7772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Attendance Link</a:t>
            </a: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  <a:hlinkClick r:id="rId3"/>
              </a:rPr>
              <a:t>https://forms.gle/Xqvykv5vfEi1zpyF7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(Mention date at last point)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6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TextBox 2"/>
          <p:cNvSpPr txBox="1"/>
          <p:nvPr/>
        </p:nvSpPr>
        <p:spPr>
          <a:xfrm>
            <a:off x="228600" y="457201"/>
            <a:ext cx="8382000" cy="954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Q.5 &amp; 6 :-</a:t>
            </a:r>
            <a:r>
              <a:rPr lang="en-US" b="1" dirty="0" smtClean="0"/>
              <a:t> </a:t>
            </a:r>
            <a:r>
              <a:rPr lang="en-US" sz="2800" b="1" dirty="0" smtClean="0">
                <a:latin typeface="Aharoni" pitchFamily="2" charset="-79"/>
                <a:cs typeface="Aharoni" pitchFamily="2" charset="-79"/>
              </a:rPr>
              <a:t>Meaning of   </a:t>
            </a:r>
            <a:r>
              <a:rPr lang="en-US" sz="2800" b="1" dirty="0" smtClean="0"/>
              <a:t>Material requirement planning and Need ?( MRP)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1828800"/>
            <a:ext cx="8458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Meaning:- </a:t>
            </a:r>
            <a:r>
              <a:rPr lang="en-US" sz="2400" b="1" dirty="0" smtClean="0">
                <a:solidFill>
                  <a:schemeClr val="bg1"/>
                </a:solidFill>
              </a:rPr>
              <a:t>It means the scientific way to analysis the requirement of materials for the production activities.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Definition:- </a:t>
            </a:r>
          </a:p>
          <a:p>
            <a:r>
              <a:rPr lang="en-US" sz="2400" b="1" dirty="0" smtClean="0">
                <a:solidFill>
                  <a:schemeClr val="bg1"/>
                </a:solidFill>
              </a:rPr>
              <a:t>"MRP is a type of planning focused on the management process in manufacturing industries ."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Need of MRP:-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b="1" dirty="0" smtClean="0">
                <a:solidFill>
                  <a:schemeClr val="bg1"/>
                </a:solidFill>
              </a:rPr>
              <a:t>To handle project effectively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b="1" dirty="0" smtClean="0">
                <a:solidFill>
                  <a:schemeClr val="bg1"/>
                </a:solidFill>
              </a:rPr>
              <a:t>To smooth flow of material for production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b="1" dirty="0" smtClean="0">
                <a:solidFill>
                  <a:schemeClr val="bg1"/>
                </a:solidFill>
              </a:rPr>
              <a:t>to maintain material level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b="1" dirty="0" smtClean="0">
                <a:solidFill>
                  <a:schemeClr val="bg1"/>
                </a:solidFill>
              </a:rPr>
              <a:t>To plan and schedule production activities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chemeClr val="bg1"/>
                </a:solidFill>
              </a:rPr>
              <a:t>To provide proper guidelines about material to all workforce</a:t>
            </a:r>
            <a:endParaRPr lang="en-US" sz="24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3962400"/>
            <a:ext cx="7391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TextBox 5"/>
          <p:cNvSpPr txBox="1"/>
          <p:nvPr/>
        </p:nvSpPr>
        <p:spPr>
          <a:xfrm>
            <a:off x="1295400" y="228600"/>
            <a:ext cx="6934200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 ITC  M</a:t>
            </a:r>
            <a:r>
              <a:rPr lang="en-US" sz="2400" b="1" baseline="30000" dirty="0" smtClean="0"/>
              <a:t>3</a:t>
            </a:r>
            <a:r>
              <a:rPr lang="en-US" sz="2400" b="1" dirty="0" smtClean="0"/>
              <a:t> W</a:t>
            </a:r>
            <a:r>
              <a:rPr lang="en-US" sz="2400" b="1" baseline="30000" dirty="0" smtClean="0"/>
              <a:t>2</a:t>
            </a:r>
            <a:r>
              <a:rPr lang="en-US" sz="2400" b="1" dirty="0" smtClean="0"/>
              <a:t>                                                          PEST  BFG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1751886"/>
            <a:ext cx="8915400" cy="8617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endParaRPr lang="en-US" sz="3200" b="1" dirty="0" smtClean="0"/>
          </a:p>
          <a:p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838200" y="1066800"/>
          <a:ext cx="7086600" cy="56292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90600"/>
                <a:gridCol w="3124200"/>
                <a:gridCol w="2971800"/>
              </a:tblGrid>
              <a:tr h="625475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1055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2000" b="1" kern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1055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0" dirty="0">
                          <a:latin typeface="Times New Roman"/>
                          <a:ea typeface="Calibri"/>
                          <a:cs typeface="Times New Roman"/>
                        </a:rPr>
                        <a:t>Internal factors</a:t>
                      </a:r>
                      <a:endParaRPr lang="en-US" sz="2400" b="1" kern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1055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0" dirty="0">
                          <a:latin typeface="Times New Roman"/>
                          <a:ea typeface="Calibri"/>
                          <a:cs typeface="Times New Roman"/>
                        </a:rPr>
                        <a:t>External factors </a:t>
                      </a:r>
                      <a:endParaRPr lang="en-US" sz="2400" b="1" kern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1055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kern="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2000" b="1" kern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105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en-US" sz="2000" b="0" kern="0">
                          <a:latin typeface="Times New Roman"/>
                          <a:ea typeface="Calibri"/>
                          <a:cs typeface="Times New Roman"/>
                        </a:rPr>
                        <a:t>nventory level and control </a:t>
                      </a:r>
                      <a:endParaRPr lang="en-US" sz="2000" b="1" ker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105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latin typeface="Times New Roman"/>
                          <a:ea typeface="Calibri"/>
                          <a:cs typeface="Times New Roman"/>
                        </a:rPr>
                        <a:t>P</a:t>
                      </a:r>
                      <a:r>
                        <a:rPr lang="en-US" sz="2000" b="0" kern="0" dirty="0">
                          <a:latin typeface="Times New Roman"/>
                          <a:ea typeface="Calibri"/>
                          <a:cs typeface="Times New Roman"/>
                        </a:rPr>
                        <a:t>rice trends</a:t>
                      </a:r>
                      <a:endParaRPr lang="en-US" sz="2000" b="1" kern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1055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kern="0" dirty="0" smtClean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2000" b="1" kern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105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en-US" sz="2000" b="0" kern="0" dirty="0">
                          <a:latin typeface="Times New Roman"/>
                          <a:ea typeface="Calibri"/>
                          <a:cs typeface="Times New Roman"/>
                        </a:rPr>
                        <a:t>echnology &amp; Communication</a:t>
                      </a:r>
                      <a:endParaRPr lang="en-US" sz="2000" b="1" kern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105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en-US" sz="2000" b="0" kern="0" dirty="0">
                          <a:latin typeface="Times New Roman"/>
                          <a:ea typeface="Calibri"/>
                          <a:cs typeface="Times New Roman"/>
                        </a:rPr>
                        <a:t>conomic </a:t>
                      </a:r>
                      <a:endParaRPr lang="en-US" sz="2000" b="1" kern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1055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kern="0" dirty="0" smtClean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2000" b="1" kern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105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latin typeface="Times New Roman"/>
                          <a:ea typeface="Calibri"/>
                          <a:cs typeface="Times New Roman"/>
                        </a:rPr>
                        <a:t>C</a:t>
                      </a:r>
                      <a:r>
                        <a:rPr lang="en-US" sz="2000" b="0" kern="0" dirty="0">
                          <a:latin typeface="Times New Roman"/>
                          <a:ea typeface="Calibri"/>
                          <a:cs typeface="Times New Roman"/>
                        </a:rPr>
                        <a:t>ompany objectives, plans</a:t>
                      </a:r>
                      <a:endParaRPr lang="en-US" sz="2000" b="1" kern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105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en-US" sz="2000" b="0" kern="0" dirty="0">
                          <a:latin typeface="Times New Roman"/>
                          <a:ea typeface="Calibri"/>
                          <a:cs typeface="Times New Roman"/>
                        </a:rPr>
                        <a:t>ocial Condition </a:t>
                      </a:r>
                      <a:endParaRPr lang="en-US" sz="2000" b="1" kern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1055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kern="0" dirty="0" smtClean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2000" b="1" kern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105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en-US" sz="2000" b="0" kern="0" dirty="0">
                          <a:latin typeface="Times New Roman"/>
                          <a:ea typeface="Calibri"/>
                          <a:cs typeface="Times New Roman"/>
                        </a:rPr>
                        <a:t>ethods of production</a:t>
                      </a:r>
                      <a:endParaRPr lang="en-US" sz="2000" b="1" kern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105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0"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en-US" sz="2000" b="0" kern="0">
                          <a:latin typeface="Times New Roman"/>
                          <a:ea typeface="Calibri"/>
                          <a:cs typeface="Times New Roman"/>
                        </a:rPr>
                        <a:t>ax structure</a:t>
                      </a:r>
                      <a:endParaRPr lang="en-US" sz="2000" b="1" ker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1055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kern="0" dirty="0" smtClean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2000" b="1" kern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105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en-US" sz="2000" b="0" kern="0" dirty="0">
                          <a:latin typeface="Times New Roman"/>
                          <a:ea typeface="Calibri"/>
                          <a:cs typeface="Times New Roman"/>
                        </a:rPr>
                        <a:t>arket Demand</a:t>
                      </a:r>
                      <a:endParaRPr lang="en-US" sz="2000" b="1" kern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105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0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r>
                        <a:rPr lang="en-US" sz="2000" b="0" kern="0">
                          <a:latin typeface="Times New Roman"/>
                          <a:ea typeface="Calibri"/>
                          <a:cs typeface="Times New Roman"/>
                        </a:rPr>
                        <a:t>usiness cycle</a:t>
                      </a:r>
                      <a:endParaRPr lang="en-US" sz="2000" b="1" ker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1055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kern="0" dirty="0" smtClean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n-US" sz="2000" b="1" kern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105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en-US" sz="2000" b="0" kern="0" dirty="0">
                          <a:latin typeface="Times New Roman"/>
                          <a:ea typeface="Calibri"/>
                          <a:cs typeface="Times New Roman"/>
                        </a:rPr>
                        <a:t>aterial policy </a:t>
                      </a:r>
                      <a:endParaRPr lang="en-US" sz="2000" b="1" kern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105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r>
                        <a:rPr lang="en-US" sz="2000" b="0" kern="0" dirty="0">
                          <a:latin typeface="Times New Roman"/>
                          <a:ea typeface="Calibri"/>
                          <a:cs typeface="Times New Roman"/>
                        </a:rPr>
                        <a:t>oreign exchange</a:t>
                      </a:r>
                      <a:endParaRPr lang="en-US" sz="2000" b="1" kern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1055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kern="0" dirty="0" smtClean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US" sz="2000" b="1" kern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105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0">
                          <a:latin typeface="Times New Roman"/>
                          <a:ea typeface="Calibri"/>
                          <a:cs typeface="Times New Roman"/>
                        </a:rPr>
                        <a:t>W</a:t>
                      </a:r>
                      <a:r>
                        <a:rPr lang="en-US" sz="2000" b="0" kern="0">
                          <a:latin typeface="Times New Roman"/>
                          <a:ea typeface="Calibri"/>
                          <a:cs typeface="Times New Roman"/>
                        </a:rPr>
                        <a:t>orking capital</a:t>
                      </a:r>
                      <a:endParaRPr lang="en-US" sz="2000" b="1" ker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105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latin typeface="Times New Roman"/>
                          <a:ea typeface="Calibri"/>
                          <a:cs typeface="Times New Roman"/>
                        </a:rPr>
                        <a:t>G</a:t>
                      </a:r>
                      <a:r>
                        <a:rPr lang="en-US" sz="2000" b="0" kern="0" dirty="0">
                          <a:latin typeface="Times New Roman"/>
                          <a:ea typeface="Calibri"/>
                          <a:cs typeface="Times New Roman"/>
                        </a:rPr>
                        <a:t>overnment policy </a:t>
                      </a:r>
                      <a:endParaRPr lang="en-US" sz="2000" b="1" kern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1055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kern="0" dirty="0" smtClean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en-US" sz="2000" b="1" kern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105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0">
                          <a:latin typeface="Times New Roman"/>
                          <a:ea typeface="Calibri"/>
                          <a:cs typeface="Times New Roman"/>
                        </a:rPr>
                        <a:t>W</a:t>
                      </a:r>
                      <a:r>
                        <a:rPr lang="en-US" sz="2000" b="0" kern="0">
                          <a:latin typeface="Times New Roman"/>
                          <a:ea typeface="Calibri"/>
                          <a:cs typeface="Times New Roman"/>
                        </a:rPr>
                        <a:t>arehousing facility</a:t>
                      </a:r>
                      <a:endParaRPr lang="en-US" sz="2000" b="1" ker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1055"/>
                        </a:spcBef>
                        <a:spcAft>
                          <a:spcPts val="0"/>
                        </a:spcAft>
                      </a:pPr>
                      <a:endParaRPr lang="en-US" sz="2000" b="1" kern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TextBox 2"/>
          <p:cNvSpPr txBox="1"/>
          <p:nvPr/>
        </p:nvSpPr>
        <p:spPr>
          <a:xfrm>
            <a:off x="609600" y="381000"/>
            <a:ext cx="822960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endParaRPr lang="en-US" sz="28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marL="0" lvl="2"/>
            <a:r>
              <a:rPr lang="en-US" sz="32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Internal factors:- </a:t>
            </a:r>
          </a:p>
          <a:p>
            <a:pPr marL="857250" lvl="2" indent="-857250">
              <a:buFont typeface="+mj-lt"/>
              <a:buAutoNum type="arabicPeriod"/>
            </a:pPr>
            <a:r>
              <a:rPr lang="en-US" sz="3600" b="1" dirty="0" smtClean="0">
                <a:solidFill>
                  <a:schemeClr val="bg1"/>
                </a:solidFill>
              </a:rPr>
              <a:t>Inventory level and control</a:t>
            </a:r>
          </a:p>
          <a:p>
            <a:pPr marL="857250" lvl="2" indent="-857250">
              <a:buFont typeface="+mj-lt"/>
              <a:buAutoNum type="arabicPeriod"/>
            </a:pPr>
            <a:r>
              <a:rPr lang="en-US" sz="3600" b="1" dirty="0" smtClean="0">
                <a:solidFill>
                  <a:schemeClr val="bg1"/>
                </a:solidFill>
              </a:rPr>
              <a:t>Technology &amp; Communication</a:t>
            </a:r>
          </a:p>
          <a:p>
            <a:pPr marL="857250" lvl="2" indent="-857250">
              <a:buFont typeface="+mj-lt"/>
              <a:buAutoNum type="arabicPeriod"/>
            </a:pPr>
            <a:r>
              <a:rPr lang="en-US" sz="3600" b="1" dirty="0" smtClean="0">
                <a:solidFill>
                  <a:schemeClr val="bg1"/>
                </a:solidFill>
              </a:rPr>
              <a:t>Company objectives, plans</a:t>
            </a:r>
          </a:p>
          <a:p>
            <a:pPr marL="857250" lvl="2" indent="-857250">
              <a:buFont typeface="+mj-lt"/>
              <a:buAutoNum type="arabicPeriod"/>
            </a:pPr>
            <a:r>
              <a:rPr lang="en-US" sz="3600" b="1" dirty="0" smtClean="0">
                <a:solidFill>
                  <a:schemeClr val="bg1"/>
                </a:solidFill>
              </a:rPr>
              <a:t>Methods of production</a:t>
            </a:r>
          </a:p>
          <a:p>
            <a:pPr marL="857250" lvl="2" indent="-857250">
              <a:buFont typeface="+mj-lt"/>
              <a:buAutoNum type="arabicPeriod"/>
            </a:pPr>
            <a:r>
              <a:rPr lang="en-US" sz="3600" b="1" dirty="0" smtClean="0">
                <a:solidFill>
                  <a:schemeClr val="bg1"/>
                </a:solidFill>
              </a:rPr>
              <a:t>Market Demand</a:t>
            </a:r>
          </a:p>
          <a:p>
            <a:pPr marL="857250" lvl="2" indent="-857250">
              <a:buFont typeface="+mj-lt"/>
              <a:buAutoNum type="arabicPeriod"/>
            </a:pPr>
            <a:r>
              <a:rPr lang="en-US" sz="3600" b="1" dirty="0" smtClean="0">
                <a:solidFill>
                  <a:schemeClr val="bg1"/>
                </a:solidFill>
              </a:rPr>
              <a:t>Material policy </a:t>
            </a:r>
          </a:p>
          <a:p>
            <a:pPr marL="857250" lvl="2" indent="-857250">
              <a:buFont typeface="+mj-lt"/>
              <a:buAutoNum type="arabicPeriod"/>
            </a:pPr>
            <a:r>
              <a:rPr lang="en-US" sz="3600" b="1" dirty="0" smtClean="0">
                <a:solidFill>
                  <a:schemeClr val="bg1"/>
                </a:solidFill>
              </a:rPr>
              <a:t>Working capital</a:t>
            </a:r>
          </a:p>
          <a:p>
            <a:pPr marL="857250" lvl="2" indent="-857250">
              <a:buFont typeface="+mj-lt"/>
              <a:buAutoNum type="arabicPeriod"/>
            </a:pPr>
            <a:r>
              <a:rPr lang="en-US" sz="3600" b="1" dirty="0" smtClean="0">
                <a:solidFill>
                  <a:schemeClr val="bg1"/>
                </a:solidFill>
              </a:rPr>
              <a:t>Warehousing facility</a:t>
            </a:r>
          </a:p>
          <a:p>
            <a:pPr marL="0" lvl="2"/>
            <a:endParaRPr lang="en-US" sz="2800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US" sz="2800" dirty="0" smtClean="0">
                <a:latin typeface="Aharoni" pitchFamily="2" charset="-79"/>
                <a:cs typeface="Aharoni" pitchFamily="2" charset="-79"/>
              </a:rPr>
              <a:t> </a:t>
            </a:r>
            <a:endParaRPr lang="en-US" sz="2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TextBox 2"/>
          <p:cNvSpPr txBox="1"/>
          <p:nvPr/>
        </p:nvSpPr>
        <p:spPr>
          <a:xfrm>
            <a:off x="1219200" y="228600"/>
            <a:ext cx="6858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2. External Factor  :</a:t>
            </a: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-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Price trends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Economic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Social Condition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Tax structure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Business cycle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Foreign exchange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Government policy </a:t>
            </a:r>
          </a:p>
          <a:p>
            <a:pPr marL="514350" indent="-514350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TextBox 2"/>
          <p:cNvSpPr txBox="1"/>
          <p:nvPr/>
        </p:nvSpPr>
        <p:spPr>
          <a:xfrm>
            <a:off x="0" y="457200"/>
            <a:ext cx="8915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lvl="2" indent="-857250"/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     1. </a:t>
            </a:r>
            <a:r>
              <a:rPr lang="en-US" sz="2800" b="1" dirty="0" smtClean="0">
                <a:solidFill>
                  <a:srgbClr val="FFFF00"/>
                </a:solidFill>
              </a:rPr>
              <a:t>Inventory level and control:- </a:t>
            </a:r>
            <a:r>
              <a:rPr lang="en-US" sz="2800" b="1" dirty="0" smtClean="0">
                <a:solidFill>
                  <a:schemeClr val="bg1"/>
                </a:solidFill>
              </a:rPr>
              <a:t>Optimum level .. No over stock and under stock  as well as control of wastage  of raw material </a:t>
            </a:r>
          </a:p>
          <a:p>
            <a:pPr marL="857250" lvl="2" indent="-857250"/>
            <a:r>
              <a:rPr lang="en-US" sz="2800" b="1" dirty="0" smtClean="0">
                <a:solidFill>
                  <a:srgbClr val="FFFF00"/>
                </a:solidFill>
              </a:rPr>
              <a:t>        2. Technology &amp; Communication:-  </a:t>
            </a:r>
            <a:r>
              <a:rPr lang="en-US" sz="2800" b="1" dirty="0" smtClean="0">
                <a:solidFill>
                  <a:schemeClr val="bg1"/>
                </a:solidFill>
              </a:rPr>
              <a:t>New and advanced technology should adopt for the production purposes as well as new communication and internet speed like 4G and 5G with data  </a:t>
            </a:r>
          </a:p>
          <a:p>
            <a:pPr marL="857250" lvl="2" indent="-857250"/>
            <a:r>
              <a:rPr lang="en-US" sz="2800" b="1" dirty="0" smtClean="0">
                <a:solidFill>
                  <a:srgbClr val="FFFF00"/>
                </a:solidFill>
              </a:rPr>
              <a:t>        3.Company objectives, plans</a:t>
            </a:r>
            <a:r>
              <a:rPr lang="en-US" sz="2800" b="1" dirty="0" smtClean="0">
                <a:solidFill>
                  <a:schemeClr val="bg1"/>
                </a:solidFill>
              </a:rPr>
              <a:t>:- Work should organized and focus to achieve company objectives like profit ,market expansion.</a:t>
            </a:r>
          </a:p>
          <a:p>
            <a:pPr marL="857250" lvl="2" indent="-857250"/>
            <a:r>
              <a:rPr lang="en-US" sz="2800" b="1" dirty="0" smtClean="0">
                <a:solidFill>
                  <a:srgbClr val="FFFF00"/>
                </a:solidFill>
              </a:rPr>
              <a:t>         4. Method of Production:- </a:t>
            </a:r>
            <a:r>
              <a:rPr lang="en-US" sz="2800" b="1" dirty="0" smtClean="0">
                <a:solidFill>
                  <a:schemeClr val="bg1"/>
                </a:solidFill>
              </a:rPr>
              <a:t>Continuous  production and periodic production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TextBox 2"/>
          <p:cNvSpPr txBox="1"/>
          <p:nvPr/>
        </p:nvSpPr>
        <p:spPr>
          <a:xfrm>
            <a:off x="1295400" y="0"/>
            <a:ext cx="68580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endParaRPr lang="en-US" sz="28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marL="0" lvl="2"/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5. </a:t>
            </a:r>
            <a:r>
              <a:rPr lang="en-US" sz="2800" b="1" dirty="0" smtClean="0">
                <a:solidFill>
                  <a:srgbClr val="FFFF00"/>
                </a:solidFill>
              </a:rPr>
              <a:t>Market Demand:- </a:t>
            </a:r>
            <a:r>
              <a:rPr lang="en-US" sz="2800" b="1" dirty="0" smtClean="0">
                <a:solidFill>
                  <a:schemeClr val="bg1"/>
                </a:solidFill>
              </a:rPr>
              <a:t>To cope production as per the demand create in the market. </a:t>
            </a:r>
          </a:p>
          <a:p>
            <a:pPr marL="0" lvl="2"/>
            <a:r>
              <a:rPr lang="en-US" sz="2800" b="1" dirty="0" smtClean="0">
                <a:solidFill>
                  <a:schemeClr val="bg1"/>
                </a:solidFill>
              </a:rPr>
              <a:t>Focus to satisfy customers needs and wants.</a:t>
            </a:r>
          </a:p>
          <a:p>
            <a:pPr marL="0" lvl="2"/>
            <a:r>
              <a:rPr lang="en-US" sz="2800" b="1" dirty="0" smtClean="0">
                <a:solidFill>
                  <a:schemeClr val="bg1"/>
                </a:solidFill>
              </a:rPr>
              <a:t>6</a:t>
            </a:r>
            <a:r>
              <a:rPr lang="en-US" sz="2800" b="1" dirty="0" smtClean="0">
                <a:solidFill>
                  <a:srgbClr val="FFFF00"/>
                </a:solidFill>
              </a:rPr>
              <a:t>. Material policy :- </a:t>
            </a:r>
            <a:r>
              <a:rPr lang="en-US" sz="2800" b="1" dirty="0" smtClean="0">
                <a:solidFill>
                  <a:schemeClr val="bg1"/>
                </a:solidFill>
              </a:rPr>
              <a:t>It should follow materials policy to buy right material at right time and right source with right mode of Transport.</a:t>
            </a:r>
          </a:p>
          <a:p>
            <a:pPr marL="0" lvl="2"/>
            <a:r>
              <a:rPr lang="en-US" sz="2800" b="1" dirty="0" smtClean="0">
                <a:solidFill>
                  <a:schemeClr val="bg1"/>
                </a:solidFill>
              </a:rPr>
              <a:t>7</a:t>
            </a:r>
            <a:r>
              <a:rPr lang="en-US" sz="2800" b="1" dirty="0" smtClean="0">
                <a:solidFill>
                  <a:srgbClr val="FFFF00"/>
                </a:solidFill>
              </a:rPr>
              <a:t>. Working capital:- </a:t>
            </a:r>
            <a:r>
              <a:rPr lang="en-US" sz="2800" b="1" dirty="0" smtClean="0">
                <a:solidFill>
                  <a:schemeClr val="bg1"/>
                </a:solidFill>
              </a:rPr>
              <a:t>It should also focus on WIP and it would be converted as per market demand </a:t>
            </a:r>
          </a:p>
          <a:p>
            <a:pPr marL="857250" lvl="2" indent="-857250"/>
            <a:r>
              <a:rPr lang="en-US" sz="2800" b="1" dirty="0" smtClean="0">
                <a:solidFill>
                  <a:schemeClr val="bg1"/>
                </a:solidFill>
              </a:rPr>
              <a:t>               </a:t>
            </a:r>
            <a:r>
              <a:rPr lang="en-US" sz="2800" b="1" dirty="0" smtClean="0">
                <a:solidFill>
                  <a:srgbClr val="FFFF00"/>
                </a:solidFill>
              </a:rPr>
              <a:t>8.Warehousing facility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:-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creates Time utility and store / Preserve material till demand create in market                     </a:t>
            </a:r>
          </a:p>
          <a:p>
            <a:pPr marL="0" lvl="2"/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TextBox 2"/>
          <p:cNvSpPr txBox="1"/>
          <p:nvPr/>
        </p:nvSpPr>
        <p:spPr>
          <a:xfrm>
            <a:off x="1295400" y="609600"/>
            <a:ext cx="6858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External Factor  :</a:t>
            </a: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-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Price trends:-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Skimming( High) Penetration,( Low) Competitors party method (as per competitors product prices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Economic :-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Recession, Progression as per economic cycle.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Social Condition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:- Social behaviour and income level op people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Tax structure:-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Direct and Indirect tax, GST etc, Progressive tax system</a:t>
            </a:r>
          </a:p>
          <a:p>
            <a:pPr marL="0" lvl="2"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TextBox 2"/>
          <p:cNvSpPr txBox="1"/>
          <p:nvPr/>
        </p:nvSpPr>
        <p:spPr>
          <a:xfrm>
            <a:off x="1371600" y="762000"/>
            <a:ext cx="6858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5  Business cycle:-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As per business cycle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Expansion, Contraction, Peak, Trough, recession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, boom, etc,</a:t>
            </a:r>
          </a:p>
          <a:p>
            <a:pPr marL="514350" indent="-514350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6:-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Foreign exchange:-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The fluctuate rate of foreign exchange like Purchasing Raw material from USA---Dollars </a:t>
            </a:r>
          </a:p>
          <a:p>
            <a:pPr marL="514350" indent="-514350"/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indent="-514350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7 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Government policy :-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MRP is also changing as per the government policy for example now a days importing banned from China so that Pharmaceutical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Companies 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and mobile company faces lots of problems </a:t>
            </a:r>
          </a:p>
          <a:p>
            <a:pPr marL="0" lvl="2"/>
            <a:endParaRPr lang="en-US" sz="28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1004</TotalTime>
  <Words>579</Words>
  <Application>Microsoft Office PowerPoint</Application>
  <PresentationFormat>On-screen Show (4:3)</PresentationFormat>
  <Paragraphs>121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109</cp:revision>
  <dcterms:created xsi:type="dcterms:W3CDTF">2020-06-02T07:05:21Z</dcterms:created>
  <dcterms:modified xsi:type="dcterms:W3CDTF">2020-08-18T04:16:42Z</dcterms:modified>
</cp:coreProperties>
</file>